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5"/>
  </p:notesMasterIdLst>
  <p:handoutMasterIdLst>
    <p:handoutMasterId r:id="rId36"/>
  </p:handoutMasterIdLst>
  <p:sldIdLst>
    <p:sldId id="317" r:id="rId5"/>
    <p:sldId id="866" r:id="rId6"/>
    <p:sldId id="868" r:id="rId7"/>
    <p:sldId id="867" r:id="rId8"/>
    <p:sldId id="308" r:id="rId9"/>
    <p:sldId id="320" r:id="rId10"/>
    <p:sldId id="309" r:id="rId11"/>
    <p:sldId id="290" r:id="rId12"/>
    <p:sldId id="858" r:id="rId13"/>
    <p:sldId id="854" r:id="rId14"/>
    <p:sldId id="857" r:id="rId15"/>
    <p:sldId id="267" r:id="rId16"/>
    <p:sldId id="283" r:id="rId17"/>
    <p:sldId id="284" r:id="rId18"/>
    <p:sldId id="314" r:id="rId19"/>
    <p:sldId id="282" r:id="rId20"/>
    <p:sldId id="855" r:id="rId21"/>
    <p:sldId id="292" r:id="rId22"/>
    <p:sldId id="293" r:id="rId23"/>
    <p:sldId id="294" r:id="rId24"/>
    <p:sldId id="297" r:id="rId25"/>
    <p:sldId id="298" r:id="rId26"/>
    <p:sldId id="859" r:id="rId27"/>
    <p:sldId id="860" r:id="rId28"/>
    <p:sldId id="861" r:id="rId29"/>
    <p:sldId id="862" r:id="rId30"/>
    <p:sldId id="863" r:id="rId31"/>
    <p:sldId id="864" r:id="rId32"/>
    <p:sldId id="865" r:id="rId33"/>
    <p:sldId id="856"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59" d="100"/>
          <a:sy n="59" d="100"/>
        </p:scale>
        <p:origin x="1140" y="42"/>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219"/>
        <c:overlap val="-27"/>
        <c:axId val="535222744"/>
        <c:axId val="532735104"/>
      </c:barChart>
      <c:catAx>
        <c:axId val="535222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2735104"/>
        <c:crosses val="autoZero"/>
        <c:auto val="1"/>
        <c:lblAlgn val="ctr"/>
        <c:lblOffset val="100"/>
        <c:noMultiLvlLbl val="0"/>
      </c:catAx>
      <c:valAx>
        <c:axId val="532735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222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11/16/2019</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14</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designed from the start as an independent forum to foster open development and collaboration across open source technologies for .NET. Our goal is to strengthen the .NET ecosystem through openness, rapid innovation, and community participation. If you get involved, we'll help you stay focused on producing high-quality software without the legal and administrative distractions and overhead. Keep your eye on the code and your users!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17</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008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20</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10</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11</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13</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aka.ms/aspnet/benchmark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0.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69.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68.svg"/><Relationship Id="rId5" Type="http://schemas.openxmlformats.org/officeDocument/2006/relationships/image" Target="../media/image28.png"/><Relationship Id="rId10"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21.pn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.NET</a:t>
            </a:r>
            <a:r>
              <a:rPr lang="sr-Latn-BA" dirty="0"/>
              <a:t> (Core) Introduction</a:t>
            </a:r>
            <a:endParaRPr lang="en-US" dirty="0"/>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sz="1800" dirty="0"/>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sr-Latn-BA" sz="2400" dirty="0">
                <a:gradFill>
                  <a:gsLst>
                    <a:gs pos="2917">
                      <a:schemeClr val="tx1"/>
                    </a:gs>
                    <a:gs pos="30000">
                      <a:schemeClr val="tx1"/>
                    </a:gs>
                  </a:gsLst>
                  <a:lin ang="5400000" scaled="0"/>
                </a:gradFill>
              </a:rPr>
              <a:t>~300</a:t>
            </a:r>
            <a:r>
              <a:rPr lang="en-US" sz="2400" dirty="0">
                <a:gradFill>
                  <a:gsLst>
                    <a:gs pos="2917">
                      <a:schemeClr val="tx1"/>
                    </a:gs>
                    <a:gs pos="30000">
                      <a:schemeClr val="tx1"/>
                    </a:gs>
                  </a:gsLst>
                  <a:lin ang="5400000" scaled="0"/>
                </a:gradFill>
              </a:rPr>
              <a:t>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2" name="Picture 1"/>
          <p:cNvPicPr>
            <a:picLocks noChangeAspect="1"/>
          </p:cNvPicPr>
          <p:nvPr/>
        </p:nvPicPr>
        <p:blipFill>
          <a:blip r:embed="rId3"/>
          <a:stretch>
            <a:fillRect/>
          </a:stretch>
        </p:blipFill>
        <p:spPr>
          <a:xfrm>
            <a:off x="4546493" y="1467293"/>
            <a:ext cx="7645507" cy="5390707"/>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sr-Latn-BA" sz="2745" b="1" spc="294" dirty="0">
                <a:gradFill>
                  <a:gsLst>
                    <a:gs pos="1250">
                      <a:srgbClr val="FFFFFF"/>
                    </a:gs>
                    <a:gs pos="100000">
                      <a:srgbClr val="FFFFFF"/>
                    </a:gs>
                  </a:gsLst>
                  <a:lin ang="5400000" scaled="0"/>
                </a:gradFill>
                <a:latin typeface="Segoe UI" panose="020B0502040204020203" pitchFamily="34" charset="0"/>
              </a:rPr>
              <a:t>BOARD OF DIRECTORS AND THE TEAM</a:t>
            </a:r>
            <a:endParaRPr lang="en-US" sz="2745" b="1" spc="294" dirty="0">
              <a:gradFill>
                <a:gsLst>
                  <a:gs pos="1250">
                    <a:srgbClr val="FFFFFF"/>
                  </a:gs>
                  <a:gs pos="100000">
                    <a:srgbClr val="FFFFFF"/>
                  </a:gs>
                </a:gsLst>
                <a:lin ang="5400000" scaled="0"/>
              </a:gradFill>
              <a:latin typeface="Segoe UI" panose="020B0502040204020203" pitchFamily="34" charset="0"/>
            </a:endParaRP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3"/>
          <a:stretch>
            <a:fillRect/>
          </a:stretch>
        </p:blipFill>
        <p:spPr>
          <a:xfrm>
            <a:off x="266920" y="-1056"/>
            <a:ext cx="2417550" cy="2417550"/>
          </a:xfrm>
          <a:prstGeom prst="rect">
            <a:avLst/>
          </a:prstGeom>
        </p:spPr>
      </p:pic>
      <p:pic>
        <p:nvPicPr>
          <p:cNvPr id="2" name="Picture 1"/>
          <p:cNvPicPr>
            <a:picLocks noChangeAspect="1"/>
          </p:cNvPicPr>
          <p:nvPr/>
        </p:nvPicPr>
        <p:blipFill>
          <a:blip r:embed="rId4"/>
          <a:stretch>
            <a:fillRect/>
          </a:stretch>
        </p:blipFill>
        <p:spPr>
          <a:xfrm>
            <a:off x="2542428" y="1636151"/>
            <a:ext cx="8377242" cy="5224775"/>
          </a:xfrm>
          <a:prstGeom prst="rect">
            <a:avLst/>
          </a:prstGeom>
        </p:spPr>
      </p:pic>
    </p:spTree>
    <p:extLst>
      <p:ext uri="{BB962C8B-B14F-4D97-AF65-F5344CB8AC3E}">
        <p14:creationId xmlns:p14="http://schemas.microsoft.com/office/powerpoint/2010/main" val="10571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3.91626E-6 0.04607 L 3.91626E-6 3.8039E-6 " pathEditMode="relative" rAng="0" ptsTypes="AA">
                                      <p:cBhvr>
                                        <p:cTn id="14"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710" y="1720593"/>
            <a:ext cx="4151154" cy="4518262"/>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3196649" y="1189038"/>
            <a:ext cx="6335276" cy="5494078"/>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Tree>
    <p:extLst>
      <p:ext uri="{BB962C8B-B14F-4D97-AF65-F5344CB8AC3E}">
        <p14:creationId xmlns:p14="http://schemas.microsoft.com/office/powerpoint/2010/main" val="21601667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6" name="Picture 5"/>
          <p:cNvPicPr>
            <a:picLocks noChangeAspect="1"/>
          </p:cNvPicPr>
          <p:nvPr/>
        </p:nvPicPr>
        <p:blipFill>
          <a:blip r:embed="rId3"/>
          <a:stretch>
            <a:fillRect/>
          </a:stretch>
        </p:blipFill>
        <p:spPr>
          <a:xfrm>
            <a:off x="3894402" y="1209056"/>
            <a:ext cx="4939769" cy="5648944"/>
          </a:xfrm>
          <a:prstGeom prst="rect">
            <a:avLst/>
          </a:prstGeom>
        </p:spPr>
      </p:pic>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23401877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 </a:t>
            </a:r>
            <a:r>
              <a:rPr lang="en-US" sz="4000" dirty="0">
                <a:hlinkClick r:id="rId3"/>
              </a:rPr>
              <a:t>www.VisualStudio.com</a:t>
            </a:r>
            <a:r>
              <a:rPr lang="en-US" sz="4000" dirty="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Future</a:t>
            </a:r>
          </a:p>
        </p:txBody>
      </p:sp>
    </p:spTree>
    <p:extLst>
      <p:ext uri="{BB962C8B-B14F-4D97-AF65-F5344CB8AC3E}">
        <p14:creationId xmlns:p14="http://schemas.microsoft.com/office/powerpoint/2010/main" val="1148764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accent3">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044188"/>
            <a:ext cx="11018838" cy="10464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3.0 released in September</a:t>
            </a:r>
          </a:p>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fade">
                                      <p:cBhvr>
                                        <p:cTn id="43" dur="500"/>
                                        <p:tgtEl>
                                          <p:spTgt spid="4">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anim calcmode="lin" valueType="num">
                                      <p:cBhvr>
                                        <p:cTn id="73" dur="500" fill="hold"/>
                                        <p:tgtEl>
                                          <p:spTgt spid="23"/>
                                        </p:tgtEl>
                                        <p:attrNameLst>
                                          <p:attrName>ppt_x</p:attrName>
                                        </p:attrNameLst>
                                      </p:cBhvr>
                                      <p:tavLst>
                                        <p:tav tm="0">
                                          <p:val>
                                            <p:strVal val="#ppt_x"/>
                                          </p:val>
                                        </p:tav>
                                        <p:tav tm="100000">
                                          <p:val>
                                            <p:strVal val="#ppt_x"/>
                                          </p:val>
                                        </p:tav>
                                      </p:tavLst>
                                    </p:anim>
                                    <p:anim calcmode="lin" valueType="num">
                                      <p:cBhvr>
                                        <p:cTn id="74" dur="500" fill="hold"/>
                                        <p:tgtEl>
                                          <p:spTgt spid="23"/>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anim calcmode="lin" valueType="num">
                                      <p:cBhvr>
                                        <p:cTn id="84" dur="500" fill="hold"/>
                                        <p:tgtEl>
                                          <p:spTgt spid="25"/>
                                        </p:tgtEl>
                                        <p:attrNameLst>
                                          <p:attrName>ppt_x</p:attrName>
                                        </p:attrNameLst>
                                      </p:cBhvr>
                                      <p:tavLst>
                                        <p:tav tm="0">
                                          <p:val>
                                            <p:strVal val="#ppt_x"/>
                                          </p:val>
                                        </p:tav>
                                        <p:tav tm="100000">
                                          <p:val>
                                            <p:strVal val="#ppt_x"/>
                                          </p:val>
                                        </p:tav>
                                      </p:tavLst>
                                    </p:anim>
                                    <p:anim calcmode="lin" valueType="num">
                                      <p:cBhvr>
                                        <p:cTn id="85" dur="500" fill="hold"/>
                                        <p:tgtEl>
                                          <p:spTgt spid="25"/>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0" end="0"/>
                                            </p:txEl>
                                          </p:spTgt>
                                        </p:tgtEl>
                                        <p:attrNameLst>
                                          <p:attrName>style.visibility</p:attrName>
                                        </p:attrNameLst>
                                      </p:cBhvr>
                                      <p:to>
                                        <p:strVal val="visible"/>
                                      </p:to>
                                    </p:set>
                                    <p:animEffect transition="in" filter="fade">
                                      <p:cBhvr>
                                        <p:cTn id="91" dur="500"/>
                                        <p:tgtEl>
                                          <p:spTgt spid="28">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1" end="1"/>
                                            </p:txEl>
                                          </p:spTgt>
                                        </p:tgtEl>
                                        <p:attrNameLst>
                                          <p:attrName>style.visibility</p:attrName>
                                        </p:attrNameLst>
                                      </p:cBhvr>
                                      <p:to>
                                        <p:strVal val="visible"/>
                                      </p:to>
                                    </p:set>
                                    <p:animEffect transition="in" filter="fade">
                                      <p:cBhvr>
                                        <p:cTn id="94" dur="500"/>
                                        <p:tgtEl>
                                          <p:spTgt spid="28">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xEl>
                                              <p:pRg st="2" end="2"/>
                                            </p:txEl>
                                          </p:spTgt>
                                        </p:tgtEl>
                                        <p:attrNameLst>
                                          <p:attrName>style.visibility</p:attrName>
                                        </p:attrNameLst>
                                      </p:cBhvr>
                                      <p:to>
                                        <p:strVal val="visible"/>
                                      </p:to>
                                    </p:set>
                                    <p:animEffect transition="in" filter="fade">
                                      <p:cBhvr>
                                        <p:cTn id="9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514330"/>
          </a:xfrm>
        </p:spPr>
        <p:txBody>
          <a:bodyPr/>
          <a:lstStyle/>
          <a:p>
            <a:pPr marL="342900" indent="-342900">
              <a:lnSpc>
                <a:spcPct val="100000"/>
              </a:lnSpc>
              <a:spcBef>
                <a:spcPts val="1001"/>
              </a:spcBef>
            </a:pPr>
            <a:r>
              <a:rPr lang="en-US" sz="3600" spc="-1" dirty="0">
                <a:solidFill>
                  <a:srgbClr val="0C1937"/>
                </a:solidFill>
              </a:rPr>
              <a:t>.NET Framework 1.0, VS.NET</a:t>
            </a:r>
          </a:p>
          <a:p>
            <a:pPr marL="342900" indent="-342900">
              <a:lnSpc>
                <a:spcPct val="100000"/>
              </a:lnSpc>
              <a:spcBef>
                <a:spcPts val="1001"/>
              </a:spcBef>
            </a:pPr>
            <a:r>
              <a:rPr lang="en-US" sz="3600" spc="-1" dirty="0">
                <a:solidFill>
                  <a:srgbClr val="0C1937"/>
                </a:solidFill>
              </a:rPr>
              <a:t>.NET Framework 1.1, VS.NET 2003</a:t>
            </a:r>
          </a:p>
          <a:p>
            <a:pPr marL="342900" indent="-342900">
              <a:lnSpc>
                <a:spcPct val="100000"/>
              </a:lnSpc>
              <a:spcBef>
                <a:spcPts val="1001"/>
              </a:spcBef>
            </a:pPr>
            <a:r>
              <a:rPr lang="en-US" sz="3600" spc="-1" dirty="0">
                <a:solidFill>
                  <a:srgbClr val="0C1937"/>
                </a:solidFill>
              </a:rPr>
              <a:t>.NET Framework 2.0, VS 2005</a:t>
            </a:r>
          </a:p>
          <a:p>
            <a:pPr marL="342900" indent="-342900">
              <a:lnSpc>
                <a:spcPct val="100000"/>
              </a:lnSpc>
              <a:spcBef>
                <a:spcPts val="1001"/>
              </a:spcBef>
            </a:pPr>
            <a:r>
              <a:rPr lang="en-US" sz="3600" spc="-1" dirty="0">
                <a:solidFill>
                  <a:srgbClr val="0C1937"/>
                </a:solidFill>
              </a:rPr>
              <a:t>.NET Framework 3.0, WPF, WCF, WF</a:t>
            </a:r>
          </a:p>
          <a:p>
            <a:pPr marL="342900" indent="-342900">
              <a:lnSpc>
                <a:spcPct val="100000"/>
              </a:lnSpc>
              <a:spcBef>
                <a:spcPts val="1001"/>
              </a:spcBef>
            </a:pPr>
            <a:r>
              <a:rPr lang="en-US" sz="3600" spc="-1" dirty="0">
                <a:solidFill>
                  <a:srgbClr val="0C1937"/>
                </a:solidFill>
              </a:rPr>
              <a:t>.NET Framework 3.5, VS 2008, LINQ</a:t>
            </a:r>
          </a:p>
          <a:p>
            <a:pPr marL="342900" indent="-342900">
              <a:lnSpc>
                <a:spcPct val="100000"/>
              </a:lnSpc>
              <a:spcBef>
                <a:spcPts val="1001"/>
              </a:spcBef>
            </a:pPr>
            <a:r>
              <a:rPr lang="en-US" sz="3600" spc="-1" dirty="0">
                <a:solidFill>
                  <a:srgbClr val="0C1937"/>
                </a:solidFill>
              </a:rPr>
              <a:t>.NET Framework 4.x…, VS 2010+</a:t>
            </a:r>
          </a:p>
          <a:p>
            <a:pPr marL="342900" indent="-342900">
              <a:lnSpc>
                <a:spcPct val="100000"/>
              </a:lnSpc>
              <a:spcBef>
                <a:spcPts val="1001"/>
              </a:spcBef>
            </a:pPr>
            <a:r>
              <a:rPr lang="en-US" sz="3600" spc="-1" dirty="0">
                <a:solidFill>
                  <a:srgbClr val="0C1937"/>
                </a:solidFill>
              </a:rPr>
              <a:t>ASP.NET MVC, Web API…</a:t>
            </a:r>
          </a:p>
          <a:p>
            <a:pPr marL="342900" indent="-342900">
              <a:lnSpc>
                <a:spcPct val="100000"/>
              </a:lnSpc>
              <a:spcBef>
                <a:spcPts val="1001"/>
              </a:spcBef>
            </a:pPr>
            <a:r>
              <a:rPr lang="en-US" sz="3600" spc="-1" dirty="0">
                <a:solidFill>
                  <a:srgbClr val="0C1937"/>
                </a:solidFill>
              </a:rPr>
              <a:t>.NET Core</a:t>
            </a:r>
          </a:p>
        </p:txBody>
      </p:sp>
      <p:sp>
        <p:nvSpPr>
          <p:cNvPr id="3" name="Title 2"/>
          <p:cNvSpPr>
            <a:spLocks noGrp="1"/>
          </p:cNvSpPr>
          <p:nvPr>
            <p:ph type="title"/>
          </p:nvPr>
        </p:nvSpPr>
        <p:spPr/>
        <p:txBody>
          <a:bodyPr/>
          <a:lstStyle/>
          <a:p>
            <a:r>
              <a:rPr lang="en-US" dirty="0"/>
              <a:t>.NET History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919" y="1189176"/>
            <a:ext cx="3428844" cy="2623362"/>
          </a:xfrm>
          <a:prstGeom prst="rect">
            <a:avLst/>
          </a:prstGeom>
        </p:spPr>
      </p:pic>
    </p:spTree>
    <p:extLst>
      <p:ext uri="{BB962C8B-B14F-4D97-AF65-F5344CB8AC3E}">
        <p14:creationId xmlns:p14="http://schemas.microsoft.com/office/powerpoint/2010/main" val="41301585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Blast from the past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53" y="1189176"/>
            <a:ext cx="10122693" cy="5668708"/>
          </a:xfrm>
          <a:prstGeom prst="rect">
            <a:avLst/>
          </a:prstGeom>
        </p:spPr>
      </p:pic>
    </p:spTree>
    <p:extLst>
      <p:ext uri="{BB962C8B-B14F-4D97-AF65-F5344CB8AC3E}">
        <p14:creationId xmlns:p14="http://schemas.microsoft.com/office/powerpoint/2010/main" val="9058397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a:t>
            </a:r>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a16="http://schemas.microsoft.com/office/drawing/2014/main" id="{3CAB9BD6-903C-4F96-9BF4-D1B09A1CA5EB}"/>
              </a:ext>
            </a:extLst>
          </p:cNvPr>
          <p:cNvGrpSpPr/>
          <p:nvPr/>
        </p:nvGrpSpPr>
        <p:grpSpPr>
          <a:xfrm>
            <a:off x="867039" y="1950442"/>
            <a:ext cx="3844884" cy="3844884"/>
            <a:chOff x="1360449" y="1962615"/>
            <a:chExt cx="4215161" cy="4215161"/>
          </a:xfrm>
          <a:solidFill>
            <a:schemeClr val="accent1"/>
          </a:solidFill>
        </p:grpSpPr>
        <p:sp>
          <p:nvSpPr>
            <p:cNvPr id="9" name="Oval 8">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grpSp>
        <p:nvGrpSpPr>
          <p:cNvPr id="5" name="Group 4">
            <a:extLst>
              <a:ext uri="{FF2B5EF4-FFF2-40B4-BE49-F238E27FC236}">
                <a16:creationId xmlns:a16="http://schemas.microsoft.com/office/drawing/2014/main" id="{743093FE-7E6A-4C69-946D-BEDDF17A02A6}"/>
              </a:ext>
            </a:extLst>
          </p:cNvPr>
          <p:cNvGrpSpPr/>
          <p:nvPr/>
        </p:nvGrpSpPr>
        <p:grpSpPr>
          <a:xfrm>
            <a:off x="5312050" y="1591986"/>
            <a:ext cx="6137197" cy="4561795"/>
            <a:chOff x="5091635" y="1176365"/>
            <a:chExt cx="6137197" cy="4561795"/>
          </a:xfrm>
        </p:grpSpPr>
        <p:graphicFrame>
          <p:nvGraphicFramePr>
            <p:cNvPr id="6" name="Chart 5">
              <a:extLst>
                <a:ext uri="{FF2B5EF4-FFF2-40B4-BE49-F238E27FC236}">
                  <a16:creationId xmlns:a16="http://schemas.microsoft.com/office/drawing/2014/main" id="{1BB37389-58D6-4EA0-B9E8-B74D0A071185}"/>
                </a:ext>
              </a:extLst>
            </p:cNvPr>
            <p:cNvGraphicFramePr>
              <a:graphicFrameLocks/>
            </p:cNvGraphicFramePr>
            <p:nvPr>
              <p:extLst>
                <p:ext uri="{D42A27DB-BD31-4B8C-83A1-F6EECF244321}">
                  <p14:modId xmlns:p14="http://schemas.microsoft.com/office/powerpoint/2010/main" val="171507454"/>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t>&gt;1 million </a:t>
              </a:r>
              <a:r>
                <a:rPr lang="en-US" sz="2800"/>
                <a:t>.NET Core developers</a:t>
              </a:r>
            </a:p>
          </p:txBody>
        </p:sp>
        <p:sp>
          <p:nvSpPr>
            <p:cNvPr id="8"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2">
                      <a:lumMod val="50000"/>
                    </a:schemeClr>
                  </a:solidFill>
                </a:rPr>
                <a:t>Visual Studio, Visual Studio for Mac, Visual Studio Code</a:t>
              </a:r>
            </a:p>
          </p:txBody>
        </p:sp>
      </p:grpSp>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www.w3.org/XML/1998/namespace"/>
    <ds:schemaRef ds:uri="http://schemas.microsoft.com/office/2006/documentManagement/types"/>
    <ds:schemaRef ds:uri="http://purl.org/dc/elements/1.1/"/>
    <ds:schemaRef ds:uri="http://schemas.microsoft.com/sharepoint/v3"/>
    <ds:schemaRef ds:uri="http://schemas.microsoft.com/office/infopath/2007/PartnerControls"/>
    <ds:schemaRef ds:uri="http://schemas.openxmlformats.org/package/2006/metadata/core-properties"/>
    <ds:schemaRef ds:uri="http://purl.org/dc/terms/"/>
    <ds:schemaRef ds:uri="11245976-3b4d-4794-a754-317688483df2"/>
    <ds:schemaRef ds:uri="569b343d-e775-480b-9b2b-6a6986deb9b0"/>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6386</TotalTime>
  <Words>2705</Words>
  <Application>Microsoft Office PowerPoint</Application>
  <PresentationFormat>Widescreen</PresentationFormat>
  <Paragraphs>371</Paragraphs>
  <Slides>30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1_Dotnet_Template</vt:lpstr>
      <vt:lpstr>.NET (Core) Introduction</vt:lpstr>
      <vt:lpstr>History</vt:lpstr>
      <vt:lpstr>.NET History</vt:lpstr>
      <vt:lpstr>Blast from the past</vt:lpstr>
      <vt:lpstr>PowerPoint Presentation</vt:lpstr>
      <vt:lpstr>PowerPoint Presentation</vt:lpstr>
      <vt:lpstr>PowerPoint Presentation</vt:lpstr>
      <vt:lpstr>PowerPoint Presentation</vt:lpstr>
      <vt:lpstr>Growth</vt:lpstr>
      <vt:lpstr>.NET is Fast. Really Fast!</vt:lpstr>
      <vt:lpstr>… and is getting even faster</vt:lpstr>
      <vt:lpstr>PowerPoint Presentation</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Learn how to program with C#</vt:lpstr>
      <vt:lpstr>Make it easier with some free tools www.VisualStudio.com </vt:lpstr>
      <vt:lpstr>Future</vt:lpstr>
      <vt:lpstr>The .NET Roadmap</vt:lpstr>
      <vt:lpstr>The .NET Roadmap</vt:lpstr>
      <vt:lpstr>The .NET Roadmap</vt:lpstr>
      <vt:lpstr>.NET 5</vt:lpstr>
      <vt:lpstr>.NET - a unified platform</vt:lpstr>
      <vt:lpstr>.NET Schedule</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Chester Chin</cp:lastModifiedBy>
  <cp:revision>84</cp:revision>
  <cp:lastPrinted>2018-03-26T22:33:58Z</cp:lastPrinted>
  <dcterms:created xsi:type="dcterms:W3CDTF">2018-01-09T22:22:16Z</dcterms:created>
  <dcterms:modified xsi:type="dcterms:W3CDTF">2019-11-15T16:21:33Z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